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8"/>
  </p:notesMasterIdLst>
  <p:sldIdLst>
    <p:sldId id="259" r:id="rId2"/>
    <p:sldId id="280" r:id="rId3"/>
    <p:sldId id="281" r:id="rId4"/>
    <p:sldId id="283" r:id="rId5"/>
    <p:sldId id="261" r:id="rId6"/>
    <p:sldId id="272" r:id="rId7"/>
    <p:sldId id="284" r:id="rId8"/>
    <p:sldId id="263" r:id="rId9"/>
    <p:sldId id="274" r:id="rId10"/>
    <p:sldId id="270" r:id="rId11"/>
    <p:sldId id="278" r:id="rId12"/>
    <p:sldId id="285" r:id="rId13"/>
    <p:sldId id="286" r:id="rId14"/>
    <p:sldId id="282" r:id="rId15"/>
    <p:sldId id="279" r:id="rId16"/>
    <p:sldId id="264" r:id="rId17"/>
  </p:sldIdLst>
  <p:sldSz cx="12192000" cy="6858000"/>
  <p:notesSz cx="6797675" cy="9926638"/>
  <p:embeddedFontLst>
    <p:embeddedFont>
      <p:font typeface="Calibri Light" panose="020F0302020204030204" pitchFamily="34" charset="0"/>
      <p:regular r:id="rId19"/>
      <p:italic r:id="rId20"/>
    </p:embeddedFont>
    <p:embeddedFont>
      <p:font typeface="Montserrat Medium" panose="020B0604020202020204" charset="-52"/>
      <p:regular r:id="rId21"/>
      <p:italic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Montserrat" panose="020B0604020202020204" charset="-52"/>
      <p:regular r:id="rId27"/>
      <p:bold r:id="rId28"/>
      <p:italic r:id="rId29"/>
      <p:boldItalic r:id="rId30"/>
    </p:embeddedFont>
    <p:embeddedFont>
      <p:font typeface="Montserrat ExtraBold" panose="020B0604020202020204" charset="-52"/>
      <p:bold r:id="rId31"/>
      <p:italic r:id="rId32"/>
      <p:boldItalic r:id="rId33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3660"/>
    <a:srgbClr val="FF8600"/>
    <a:srgbClr val="FF5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59" autoAdjust="0"/>
    <p:restoredTop sz="94660"/>
  </p:normalViewPr>
  <p:slideViewPr>
    <p:cSldViewPr snapToGrid="0">
      <p:cViewPr varScale="1">
        <p:scale>
          <a:sx n="64" d="100"/>
          <a:sy n="64" d="100"/>
        </p:scale>
        <p:origin x="55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21" Type="http://schemas.openxmlformats.org/officeDocument/2006/relationships/font" Target="fonts/font3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2A593D-E342-4423-A686-396D0D557B25}" type="datetimeFigureOut">
              <a:rPr lang="ru-RU" smtClean="0"/>
              <a:t>12.11.2024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3C6729-03DD-4852-9099-E70402C1F5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5510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072a270de3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9" name="Google Shape;229;g3072a270de3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70624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9B4D64-04C7-49A6-A31E-E688EFC86C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0A0E766-73B4-4CBB-82D1-8A033CB413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ABD0749-B003-4602-AF5D-F569057B6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896EB-4E29-493B-8D85-DEDB40C7FB87}" type="datetimeFigureOut">
              <a:rPr lang="ru-RU" smtClean="0"/>
              <a:t>12.11.2024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F5CA90E-7A4B-4941-BD34-2E0029197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A5734CD-AFBD-44BF-A109-B8C36F28E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79814-FD5C-4737-994A-C99FB29A1F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0326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799DD5-68D8-447F-A756-44D44663F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4E5B7B7-C599-4F87-A88A-0F8D112D24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3615A3A-567B-4251-A553-E7FF2DFC9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896EB-4E29-493B-8D85-DEDB40C7FB87}" type="datetimeFigureOut">
              <a:rPr lang="ru-RU" smtClean="0"/>
              <a:t>12.11.2024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62A0BA-4952-438E-8230-04BAD966E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6CE96E-C644-42FA-A59F-2212A58DB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79814-FD5C-4737-994A-C99FB29A1F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1750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155FC5D-3961-4839-A761-D174796D16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B996B9C-FECA-4000-8524-8B83A7B152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1A8F3C6-EDE2-4A74-810F-77AAB7A65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896EB-4E29-493B-8D85-DEDB40C7FB87}" type="datetimeFigureOut">
              <a:rPr lang="ru-RU" smtClean="0"/>
              <a:t>12.11.2024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3D7819-D85A-4276-AD93-3A2A704DE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CF6F14E-85EC-45B4-9A37-5B5282370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79814-FD5C-4737-994A-C99FB29A1F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247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5B2B76-4390-462E-B275-B4A11E442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BDBB15-F0BC-42A7-9C46-5C76005756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74B17DE-D827-4B8C-B765-3751F5F2B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896EB-4E29-493B-8D85-DEDB40C7FB87}" type="datetimeFigureOut">
              <a:rPr lang="ru-RU" smtClean="0"/>
              <a:t>12.11.2024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60F395-4A70-4C6B-9776-05A808D67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783980-9C7D-4763-9016-AF23256DD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79814-FD5C-4737-994A-C99FB29A1F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611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78CF10-0846-4EF5-AA15-F4C9592B9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6B686B0-5778-4183-B560-4C5FD52F1F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3CF4D5-F974-4282-A947-31E3F6F30A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896EB-4E29-493B-8D85-DEDB40C7FB87}" type="datetimeFigureOut">
              <a:rPr lang="ru-RU" smtClean="0"/>
              <a:t>12.11.2024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1449474-4D8C-4CDB-B466-5E92C431C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C7E61FD-07F8-438B-AF12-54496ED9E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79814-FD5C-4737-994A-C99FB29A1F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847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FBD30D-85AB-4662-92F6-D6F79CA56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5250A60-2E01-49B6-AD4C-9ED8740A10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2B9B1C2-3F26-4433-8FCA-F74FC9C932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2EA86CC-F0C7-4744-8013-340E0EB66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896EB-4E29-493B-8D85-DEDB40C7FB87}" type="datetimeFigureOut">
              <a:rPr lang="ru-RU" smtClean="0"/>
              <a:t>12.11.2024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0B9831A-7CF4-4580-899C-42C4A30CF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B215B23-6EE0-4AD2-BD1E-5023ECF5D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79814-FD5C-4737-994A-C99FB29A1F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2493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1851C6-367D-456C-8670-04928D5E2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001E4B7-3ED9-410D-AB2C-D463B3FE3E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1B6A2F9-28F2-4292-B075-DAD4A7E4CF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7E48308-F31F-4EA8-9243-0B35CDD3ED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90BC4EA-4B6B-48E5-B612-6079CA90C9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28DAEC3-5CAF-48DA-84EE-D156A03D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896EB-4E29-493B-8D85-DEDB40C7FB87}" type="datetimeFigureOut">
              <a:rPr lang="ru-RU" smtClean="0"/>
              <a:t>12.11.2024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1FDF495-8E85-4D9D-B362-3AFDF5F63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90144E4-1820-4DCB-A38C-7650C7A6E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79814-FD5C-4737-994A-C99FB29A1F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634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55DE14-A8D7-4C79-8D1B-D021DD004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5A68EB7-C810-43EA-9C47-51906186B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896EB-4E29-493B-8D85-DEDB40C7FB87}" type="datetimeFigureOut">
              <a:rPr lang="ru-RU" smtClean="0"/>
              <a:t>12.11.2024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7F019A4-51BB-4B40-A2CF-6EF98C263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B65B8C7-C432-4400-AA02-30EBDE38A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79814-FD5C-4737-994A-C99FB29A1F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944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D4AC2ED-0F41-4FDD-B718-436BD4B37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896EB-4E29-493B-8D85-DEDB40C7FB87}" type="datetimeFigureOut">
              <a:rPr lang="ru-RU" smtClean="0"/>
              <a:t>12.11.2024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F587BC1-78CC-47C3-8A39-1B5421D71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A0F5BA1-90F5-4D49-9D17-2AC3B0202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79814-FD5C-4737-994A-C99FB29A1F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423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963107-BDF8-407D-843A-1892D29DA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44DF6A-A932-4B53-AEE0-34C0B13C9E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1A373CE-56D3-4750-AC7C-1EE93074B6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1651DDB-39DF-45A5-BBB5-4241505A7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896EB-4E29-493B-8D85-DEDB40C7FB87}" type="datetimeFigureOut">
              <a:rPr lang="ru-RU" smtClean="0"/>
              <a:t>12.11.2024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CD3717D-C388-40E1-AE49-ABCDADA41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854B5CF-6F77-458C-A4F6-BAEEAF14A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79814-FD5C-4737-994A-C99FB29A1F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5544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A57B05-FCE1-49AE-BAF8-45FF8CB63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B3E5399-1EFB-404A-BAE6-0F8198CCFD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3A5C5CD-C67A-4CC5-921B-E7796777DF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AE11FCA-E9DD-4F11-8851-122C3BCDC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896EB-4E29-493B-8D85-DEDB40C7FB87}" type="datetimeFigureOut">
              <a:rPr lang="ru-RU" smtClean="0"/>
              <a:t>12.11.2024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E0F2F65-BA48-4FF8-A977-7A6417BC0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56D5284-CDC7-4EFA-A083-EA43A28DF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79814-FD5C-4737-994A-C99FB29A1F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604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84918D-6429-4524-A297-2372A661E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D5B2A78-2E37-4397-A1B2-478F23CEC7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1B3A1E-129B-48E2-AD6B-017899D02D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8896EB-4E29-493B-8D85-DEDB40C7FB87}" type="datetimeFigureOut">
              <a:rPr lang="ru-RU" smtClean="0"/>
              <a:t>12.11.2024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1616FBC-9F64-45FC-B1D3-9E07B22E79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200ED27-3496-41E9-B18C-2BD692E359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479814-FD5C-4737-994A-C99FB29A1F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8517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9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rstroy@rstroy.ru" TargetMode="External"/><Relationship Id="rId4" Type="http://schemas.openxmlformats.org/officeDocument/2006/relationships/hyperlink" Target="mailto:hr@crpk.tatar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hr@crpk.tatar" TargetMode="External"/><Relationship Id="rId5" Type="http://schemas.openxmlformats.org/officeDocument/2006/relationships/image" Target="../media/image17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36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8256BF-D827-4B71-A3ED-378C6D2B8E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53" y="523874"/>
            <a:ext cx="1691643" cy="106680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FFDBC34-3DEB-4CB7-B236-309887557B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477" y="475106"/>
            <a:ext cx="15240" cy="116433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9CA5AB9-1A12-4CAC-821D-5758651893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198" y="737234"/>
            <a:ext cx="2005588" cy="85344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8CF1634-5DDA-43AD-9DC7-04B5E9DB8E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2863" y="-7907"/>
            <a:ext cx="6869137" cy="686590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AE57C57-8508-417C-98EB-A2879B0AEE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73" y="2740849"/>
            <a:ext cx="1376301" cy="137630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C920920-D118-41A7-B6D4-B5559A2E685C}"/>
              </a:ext>
            </a:extLst>
          </p:cNvPr>
          <p:cNvSpPr txBox="1"/>
          <p:nvPr/>
        </p:nvSpPr>
        <p:spPr>
          <a:xfrm>
            <a:off x="712023" y="5407959"/>
            <a:ext cx="45512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Montserrat" panose="00000500000000000000" pitchFamily="2" charset="-52"/>
              </a:rPr>
              <a:t>ЦЕНТР КАРЬЕРЫ ПОО</a:t>
            </a:r>
            <a:endParaRPr lang="ru-RU" sz="2800" b="1" dirty="0">
              <a:solidFill>
                <a:schemeClr val="bg1"/>
              </a:solidFill>
              <a:latin typeface="Montserrat ExtraBold" panose="00000900000000000000" pitchFamily="2" charset="-52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794FC55-8B93-418D-80C1-AA22293F94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2497" y="1363872"/>
            <a:ext cx="4119503" cy="4119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6428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E9C3B85-1A19-4269-A7B1-2FAB43D4C6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11368" y="0"/>
            <a:ext cx="138063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6F2088D-1054-4A8C-A040-7CDEB223F631}"/>
              </a:ext>
            </a:extLst>
          </p:cNvPr>
          <p:cNvSpPr txBox="1"/>
          <p:nvPr/>
        </p:nvSpPr>
        <p:spPr>
          <a:xfrm>
            <a:off x="712023" y="651809"/>
            <a:ext cx="47628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803660"/>
                </a:solidFill>
                <a:latin typeface="Montserrat ExtraBold" panose="00000900000000000000" pitchFamily="2" charset="-52"/>
              </a:rPr>
              <a:t>4</a:t>
            </a:r>
            <a:r>
              <a:rPr lang="en-US" sz="2800" dirty="0">
                <a:solidFill>
                  <a:srgbClr val="803660"/>
                </a:solidFill>
                <a:latin typeface="Montserrat ExtraBold" panose="00000900000000000000" pitchFamily="2" charset="-52"/>
              </a:rPr>
              <a:t> </a:t>
            </a:r>
            <a:r>
              <a:rPr lang="ru-RU" sz="2800" dirty="0">
                <a:solidFill>
                  <a:srgbClr val="803660"/>
                </a:solidFill>
                <a:latin typeface="Montserrat ExtraBold" panose="00000900000000000000" pitchFamily="2" charset="-52"/>
              </a:rPr>
              <a:t>шаг. Обучение в БЦК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0302BF2-9C15-4023-B28F-B41CEAEC14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43" y="1275715"/>
            <a:ext cx="591313" cy="4572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0DBD425-B953-4F1A-8A2F-3083DF298FF2}"/>
              </a:ext>
            </a:extLst>
          </p:cNvPr>
          <p:cNvSpPr txBox="1"/>
          <p:nvPr/>
        </p:nvSpPr>
        <p:spPr>
          <a:xfrm>
            <a:off x="1290386" y="1422121"/>
            <a:ext cx="5110414" cy="2802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dirty="0">
                <a:solidFill>
                  <a:srgbClr val="803660"/>
                </a:solidFill>
                <a:latin typeface="Montserrat Medium" panose="020B0604020202020204" charset="-52"/>
              </a:rPr>
              <a:t>Проведение полноценного курса по ведению работы ЦК</a:t>
            </a:r>
            <a:endParaRPr lang="ru-RU" sz="1200" dirty="0">
              <a:solidFill>
                <a:srgbClr val="803660"/>
              </a:solidFill>
              <a:latin typeface="Montserrat Medium" panose="020B0604020202020204" charset="-52"/>
            </a:endParaRPr>
          </a:p>
          <a:p>
            <a:pPr marL="171450" indent="-17145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803660"/>
                </a:solidFill>
                <a:latin typeface="Montserrat Medium" panose="020B0604020202020204" charset="-52"/>
              </a:rPr>
              <a:t>Ознакомление с нормативной документацией</a:t>
            </a:r>
          </a:p>
          <a:p>
            <a:pPr marL="171450" indent="-17145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803660"/>
                </a:solidFill>
                <a:latin typeface="Montserrat Medium" panose="020B0604020202020204" charset="-52"/>
              </a:rPr>
              <a:t>Поддержка в организации работы ЦК</a:t>
            </a:r>
          </a:p>
          <a:p>
            <a:pPr marL="171450" indent="-17145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803660"/>
                </a:solidFill>
                <a:latin typeface="Montserrat Medium" panose="020B0604020202020204" charset="-52"/>
              </a:rPr>
              <a:t>Помощь в организации работы с предприятиями</a:t>
            </a:r>
          </a:p>
          <a:p>
            <a:pPr marL="171450" indent="-17145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803660"/>
                </a:solidFill>
                <a:latin typeface="Montserrat Medium" panose="020B0604020202020204" charset="-52"/>
              </a:rPr>
              <a:t>Передача инструментов по карьерному сопровождению студентов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580C216-469E-47EE-B542-1161ECF1B49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240" y="1484595"/>
            <a:ext cx="593096" cy="59309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58609" y="551736"/>
            <a:ext cx="3468756" cy="548131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18DBBA0-8267-2F32-5C4E-013FCB198C6D}"/>
              </a:ext>
            </a:extLst>
          </p:cNvPr>
          <p:cNvSpPr txBox="1"/>
          <p:nvPr/>
        </p:nvSpPr>
        <p:spPr>
          <a:xfrm>
            <a:off x="1400556" y="4302556"/>
            <a:ext cx="5358053" cy="2266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600" b="1" dirty="0">
                <a:solidFill>
                  <a:srgbClr val="803660"/>
                </a:solidFill>
                <a:latin typeface="Montserrat Medium" panose="020B0604020202020204" charset="-52"/>
              </a:rPr>
              <a:t>Формат обучения: </a:t>
            </a:r>
            <a:r>
              <a:rPr lang="ru-RU" sz="1600" dirty="0">
                <a:solidFill>
                  <a:srgbClr val="803660"/>
                </a:solidFill>
                <a:latin typeface="Montserrat Medium" panose="020B0604020202020204" charset="-52"/>
              </a:rPr>
              <a:t>Очный </a:t>
            </a:r>
          </a:p>
          <a:p>
            <a:pPr>
              <a:lnSpc>
                <a:spcPct val="150000"/>
              </a:lnSpc>
            </a:pPr>
            <a:r>
              <a:rPr lang="ru-RU" sz="1600" b="1" dirty="0">
                <a:solidFill>
                  <a:srgbClr val="803660"/>
                </a:solidFill>
                <a:latin typeface="Montserrat Medium" panose="020B0604020202020204" charset="-52"/>
              </a:rPr>
              <a:t>Срок обучения: </a:t>
            </a:r>
            <a:r>
              <a:rPr lang="ru-RU" sz="1600" dirty="0">
                <a:solidFill>
                  <a:srgbClr val="803660"/>
                </a:solidFill>
                <a:latin typeface="Montserrat Medium" panose="020B0604020202020204" charset="-52"/>
              </a:rPr>
              <a:t>уточняются </a:t>
            </a:r>
          </a:p>
          <a:p>
            <a:pPr>
              <a:lnSpc>
                <a:spcPct val="150000"/>
              </a:lnSpc>
            </a:pPr>
            <a:r>
              <a:rPr lang="ru-RU" sz="1600" b="1" dirty="0">
                <a:solidFill>
                  <a:srgbClr val="803660"/>
                </a:solidFill>
                <a:latin typeface="Montserrat Medium" panose="020B0604020202020204" charset="-52"/>
              </a:rPr>
              <a:t>Место обучения: </a:t>
            </a:r>
            <a:r>
              <a:rPr lang="ru-RU" sz="1600" dirty="0">
                <a:solidFill>
                  <a:srgbClr val="803660"/>
                </a:solidFill>
                <a:latin typeface="Montserrat Medium" panose="020B0604020202020204" charset="-52"/>
              </a:rPr>
              <a:t>г. Казань</a:t>
            </a:r>
          </a:p>
          <a:p>
            <a:pPr>
              <a:lnSpc>
                <a:spcPct val="150000"/>
              </a:lnSpc>
            </a:pPr>
            <a:r>
              <a:rPr lang="ru-RU" sz="1600" b="1" dirty="0">
                <a:solidFill>
                  <a:srgbClr val="803660"/>
                </a:solidFill>
                <a:latin typeface="Montserrat Medium" panose="020B0604020202020204" charset="-52"/>
              </a:rPr>
              <a:t>Стоимость обучения: </a:t>
            </a:r>
            <a:r>
              <a:rPr lang="ru-RU" sz="1600" dirty="0">
                <a:solidFill>
                  <a:srgbClr val="803660"/>
                </a:solidFill>
                <a:latin typeface="Montserrat Medium" panose="020B0604020202020204" charset="-52"/>
              </a:rPr>
              <a:t>Бесплатно </a:t>
            </a:r>
          </a:p>
          <a:p>
            <a:pPr>
              <a:lnSpc>
                <a:spcPct val="150000"/>
              </a:lnSpc>
            </a:pPr>
            <a:r>
              <a:rPr lang="ru-RU" sz="1600" b="1" dirty="0">
                <a:solidFill>
                  <a:srgbClr val="803660"/>
                </a:solidFill>
                <a:latin typeface="Montserrat Medium" panose="020B0604020202020204" charset="-52"/>
              </a:rPr>
              <a:t>По итогам обучения будет выдано: </a:t>
            </a:r>
            <a:r>
              <a:rPr lang="ru-RU" sz="1600" dirty="0">
                <a:solidFill>
                  <a:srgbClr val="803660"/>
                </a:solidFill>
                <a:latin typeface="Montserrat Medium" panose="020B0604020202020204" charset="-52"/>
              </a:rPr>
              <a:t>удостоверение о повышении квалификации</a:t>
            </a:r>
          </a:p>
        </p:txBody>
      </p:sp>
    </p:spTree>
    <p:extLst>
      <p:ext uri="{BB962C8B-B14F-4D97-AF65-F5344CB8AC3E}">
        <p14:creationId xmlns:p14="http://schemas.microsoft.com/office/powerpoint/2010/main" val="6617231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E9C3B85-1A19-4269-A7B1-2FAB43D4C6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11368" y="0"/>
            <a:ext cx="138063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6F2088D-1054-4A8C-A040-7CDEB223F631}"/>
              </a:ext>
            </a:extLst>
          </p:cNvPr>
          <p:cNvSpPr txBox="1"/>
          <p:nvPr/>
        </p:nvSpPr>
        <p:spPr>
          <a:xfrm>
            <a:off x="712023" y="651809"/>
            <a:ext cx="76242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803660"/>
                </a:solidFill>
                <a:latin typeface="Montserrat ExtraBold" panose="00000900000000000000" pitchFamily="2" charset="-52"/>
              </a:rPr>
              <a:t>5 шаг. </a:t>
            </a:r>
            <a:r>
              <a:rPr lang="ru-RU" sz="2800" dirty="0">
                <a:solidFill>
                  <a:srgbClr val="803660"/>
                </a:solidFill>
                <a:latin typeface="Montserrat Medium" panose="020B0604020202020204" charset="-52"/>
              </a:rPr>
              <a:t>Анализ и сбор итоговых данных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0302BF2-9C15-4023-B28F-B41CEAEC1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43" y="1275715"/>
            <a:ext cx="591313" cy="4572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E77AE36-3797-434E-AD89-1B2BEE0A9AC9}"/>
              </a:ext>
            </a:extLst>
          </p:cNvPr>
          <p:cNvSpPr txBox="1"/>
          <p:nvPr/>
        </p:nvSpPr>
        <p:spPr>
          <a:xfrm>
            <a:off x="1400556" y="1926219"/>
            <a:ext cx="3983468" cy="1728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dirty="0">
                <a:solidFill>
                  <a:srgbClr val="803660"/>
                </a:solidFill>
                <a:latin typeface="Montserrat Medium" panose="020B0604020202020204" charset="-52"/>
              </a:rPr>
              <a:t>Анализ эффективности проведенных мероприятий в соответствии с планом мероприятий по содействию занятости выпускников ПОО </a:t>
            </a:r>
            <a:endParaRPr lang="ru-RU" sz="1200" dirty="0">
              <a:solidFill>
                <a:srgbClr val="803660"/>
              </a:solidFill>
              <a:latin typeface="Montserrat Medium" panose="020B0604020202020204" charset="-52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B55600F-7E91-4233-BB24-CDAC0728DED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023" y="1873252"/>
            <a:ext cx="593096" cy="59309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5D939C1-5F8F-4C38-95B3-C27683BB67C5}"/>
              </a:ext>
            </a:extLst>
          </p:cNvPr>
          <p:cNvSpPr txBox="1"/>
          <p:nvPr/>
        </p:nvSpPr>
        <p:spPr>
          <a:xfrm>
            <a:off x="1400556" y="3949364"/>
            <a:ext cx="3983468" cy="1395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dirty="0">
                <a:solidFill>
                  <a:srgbClr val="803660"/>
                </a:solidFill>
                <a:latin typeface="Montserrat Medium" panose="020B0604020202020204" charset="-52"/>
              </a:rPr>
              <a:t>Подготовка отчетных документов в соответствии с показателями эффективности Центров карьеры</a:t>
            </a:r>
            <a:endParaRPr lang="ru-RU" sz="1200" dirty="0">
              <a:solidFill>
                <a:srgbClr val="803660"/>
              </a:solidFill>
              <a:latin typeface="Montserrat Medium" panose="020B0604020202020204" charset="-52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260F944-4EB0-49EB-83ED-31A0D68EB877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391" y="3949364"/>
            <a:ext cx="593096" cy="593096"/>
          </a:xfrm>
          <a:prstGeom prst="rect">
            <a:avLst/>
          </a:prstGeom>
        </p:spPr>
      </p:pic>
      <p:graphicFrame>
        <p:nvGraphicFramePr>
          <p:cNvPr id="3" name="Объект 2">
            <a:extLst>
              <a:ext uri="{FF2B5EF4-FFF2-40B4-BE49-F238E27FC236}">
                <a16:creationId xmlns:a16="http://schemas.microsoft.com/office/drawing/2014/main" id="{9248E3FE-AC49-434D-A163-21456B5D1B2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6605924"/>
              </p:ext>
            </p:extLst>
          </p:nvPr>
        </p:nvGraphicFramePr>
        <p:xfrm>
          <a:off x="5903445" y="1175029"/>
          <a:ext cx="3829050" cy="541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Acrobat Document" r:id="rId6" imgW="5667198" imgH="8020037" progId="Acrobat.Document.DC">
                  <p:embed/>
                </p:oleObj>
              </mc:Choice>
              <mc:Fallback>
                <p:oleObj name="Acrobat Document" r:id="rId6" imgW="5667198" imgH="8020037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903445" y="1175029"/>
                        <a:ext cx="3829050" cy="5418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478334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E9C3B85-1A19-4269-A7B1-2FAB43D4C6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11368" y="0"/>
            <a:ext cx="138063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6F2088D-1054-4A8C-A040-7CDEB223F631}"/>
              </a:ext>
            </a:extLst>
          </p:cNvPr>
          <p:cNvSpPr txBox="1"/>
          <p:nvPr/>
        </p:nvSpPr>
        <p:spPr>
          <a:xfrm>
            <a:off x="712023" y="651809"/>
            <a:ext cx="62343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803660"/>
                </a:solidFill>
                <a:latin typeface="Montserrat ExtraBold" panose="00000900000000000000" pitchFamily="2" charset="-52"/>
              </a:rPr>
              <a:t>Информация о работодателях</a:t>
            </a:r>
            <a:endParaRPr lang="ru-RU" sz="2800" dirty="0">
              <a:solidFill>
                <a:srgbClr val="803660"/>
              </a:solidFill>
              <a:latin typeface="Montserrat Medium" panose="020B0604020202020204" charset="-52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0302BF2-9C15-4023-B28F-B41CEAEC14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43" y="1275715"/>
            <a:ext cx="591313" cy="457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5F05DC0-7005-C432-E8D9-8FE5B79FD5C1}"/>
              </a:ext>
            </a:extLst>
          </p:cNvPr>
          <p:cNvSpPr txBox="1"/>
          <p:nvPr/>
        </p:nvSpPr>
        <p:spPr>
          <a:xfrm>
            <a:off x="809243" y="1422121"/>
            <a:ext cx="8887207" cy="1063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dirty="0">
                <a:solidFill>
                  <a:srgbClr val="803660"/>
                </a:solidFill>
                <a:latin typeface="Montserrat Medium" panose="020B0604020202020204" charset="-52"/>
              </a:rPr>
              <a:t>Предоставление информации с контактами </a:t>
            </a:r>
            <a:r>
              <a:rPr lang="en-US" dirty="0">
                <a:solidFill>
                  <a:srgbClr val="803660"/>
                </a:solidFill>
                <a:latin typeface="Montserrat Medium" panose="020B0604020202020204" charset="-52"/>
              </a:rPr>
              <a:t>HR </a:t>
            </a:r>
            <a:r>
              <a:rPr lang="ru-RU" dirty="0">
                <a:solidFill>
                  <a:srgbClr val="803660"/>
                </a:solidFill>
                <a:latin typeface="Montserrat Medium" panose="020B0604020202020204" charset="-52"/>
              </a:rPr>
              <a:t>– работодателей</a:t>
            </a:r>
          </a:p>
          <a:p>
            <a:pPr>
              <a:lnSpc>
                <a:spcPct val="120000"/>
              </a:lnSpc>
            </a:pPr>
            <a:r>
              <a:rPr lang="ru-RU" dirty="0">
                <a:solidFill>
                  <a:srgbClr val="803660"/>
                </a:solidFill>
                <a:latin typeface="Montserrat Medium" panose="020B0604020202020204" charset="-52"/>
              </a:rPr>
              <a:t>на почту </a:t>
            </a:r>
            <a:r>
              <a:rPr lang="en-US" dirty="0">
                <a:solidFill>
                  <a:srgbClr val="803660"/>
                </a:solidFill>
                <a:latin typeface="Montserrat Medium" panose="020B0604020202020204" charset="-52"/>
                <a:hlinkClick r:id="rId4"/>
              </a:rPr>
              <a:t>hr@crpk.tatar</a:t>
            </a:r>
            <a:r>
              <a:rPr lang="en-US" dirty="0">
                <a:solidFill>
                  <a:srgbClr val="803660"/>
                </a:solidFill>
                <a:latin typeface="Montserrat Medium" panose="020B0604020202020204" charset="-52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ru-RU" dirty="0">
                <a:solidFill>
                  <a:srgbClr val="803660"/>
                </a:solidFill>
                <a:latin typeface="Montserrat Medium" panose="020B0604020202020204" charset="-52"/>
              </a:rPr>
              <a:t>СРОК – 14.11.2024</a:t>
            </a:r>
          </a:p>
        </p:txBody>
      </p:sp>
      <p:graphicFrame>
        <p:nvGraphicFramePr>
          <p:cNvPr id="15" name="Таблица 14">
            <a:extLst>
              <a:ext uri="{FF2B5EF4-FFF2-40B4-BE49-F238E27FC236}">
                <a16:creationId xmlns:a16="http://schemas.microsoft.com/office/drawing/2014/main" id="{540A0179-298F-D133-6FA5-1DDB68F15B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9121227"/>
              </p:ext>
            </p:extLst>
          </p:nvPr>
        </p:nvGraphicFramePr>
        <p:xfrm>
          <a:off x="460362" y="2909037"/>
          <a:ext cx="10184359" cy="25268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4347">
                  <a:extLst>
                    <a:ext uri="{9D8B030D-6E8A-4147-A177-3AD203B41FA5}">
                      <a16:colId xmlns:a16="http://schemas.microsoft.com/office/drawing/2014/main" val="1897910113"/>
                    </a:ext>
                  </a:extLst>
                </a:gridCol>
                <a:gridCol w="975589">
                  <a:extLst>
                    <a:ext uri="{9D8B030D-6E8A-4147-A177-3AD203B41FA5}">
                      <a16:colId xmlns:a16="http://schemas.microsoft.com/office/drawing/2014/main" val="768749829"/>
                    </a:ext>
                  </a:extLst>
                </a:gridCol>
                <a:gridCol w="1008548">
                  <a:extLst>
                    <a:ext uri="{9D8B030D-6E8A-4147-A177-3AD203B41FA5}">
                      <a16:colId xmlns:a16="http://schemas.microsoft.com/office/drawing/2014/main" val="420660656"/>
                    </a:ext>
                  </a:extLst>
                </a:gridCol>
                <a:gridCol w="865176">
                  <a:extLst>
                    <a:ext uri="{9D8B030D-6E8A-4147-A177-3AD203B41FA5}">
                      <a16:colId xmlns:a16="http://schemas.microsoft.com/office/drawing/2014/main" val="1215845328"/>
                    </a:ext>
                  </a:extLst>
                </a:gridCol>
                <a:gridCol w="983829">
                  <a:extLst>
                    <a:ext uri="{9D8B030D-6E8A-4147-A177-3AD203B41FA5}">
                      <a16:colId xmlns:a16="http://schemas.microsoft.com/office/drawing/2014/main" val="2028849596"/>
                    </a:ext>
                  </a:extLst>
                </a:gridCol>
                <a:gridCol w="1226078">
                  <a:extLst>
                    <a:ext uri="{9D8B030D-6E8A-4147-A177-3AD203B41FA5}">
                      <a16:colId xmlns:a16="http://schemas.microsoft.com/office/drawing/2014/main" val="1181520290"/>
                    </a:ext>
                  </a:extLst>
                </a:gridCol>
                <a:gridCol w="1023380">
                  <a:extLst>
                    <a:ext uri="{9D8B030D-6E8A-4147-A177-3AD203B41FA5}">
                      <a16:colId xmlns:a16="http://schemas.microsoft.com/office/drawing/2014/main" val="175798321"/>
                    </a:ext>
                  </a:extLst>
                </a:gridCol>
                <a:gridCol w="1023380">
                  <a:extLst>
                    <a:ext uri="{9D8B030D-6E8A-4147-A177-3AD203B41FA5}">
                      <a16:colId xmlns:a16="http://schemas.microsoft.com/office/drawing/2014/main" val="2036907559"/>
                    </a:ext>
                  </a:extLst>
                </a:gridCol>
                <a:gridCol w="599855">
                  <a:extLst>
                    <a:ext uri="{9D8B030D-6E8A-4147-A177-3AD203B41FA5}">
                      <a16:colId xmlns:a16="http://schemas.microsoft.com/office/drawing/2014/main" val="2755177270"/>
                    </a:ext>
                  </a:extLst>
                </a:gridCol>
                <a:gridCol w="758059">
                  <a:extLst>
                    <a:ext uri="{9D8B030D-6E8A-4147-A177-3AD203B41FA5}">
                      <a16:colId xmlns:a16="http://schemas.microsoft.com/office/drawing/2014/main" val="1084088480"/>
                    </a:ext>
                  </a:extLst>
                </a:gridCol>
                <a:gridCol w="758059">
                  <a:extLst>
                    <a:ext uri="{9D8B030D-6E8A-4147-A177-3AD203B41FA5}">
                      <a16:colId xmlns:a16="http://schemas.microsoft.com/office/drawing/2014/main" val="999671665"/>
                    </a:ext>
                  </a:extLst>
                </a:gridCol>
                <a:gridCol w="758059">
                  <a:extLst>
                    <a:ext uri="{9D8B030D-6E8A-4147-A177-3AD203B41FA5}">
                      <a16:colId xmlns:a16="http://schemas.microsoft.com/office/drawing/2014/main" val="1349653624"/>
                    </a:ext>
                  </a:extLst>
                </a:gridCol>
              </a:tblGrid>
              <a:tr h="147605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№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948" marR="4948" marT="49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Наименование образовательной организации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948" marR="4948" marT="49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Полное наименование организации (работодатель)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948" marR="4948" marT="49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ИНН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948" marR="4948" marT="49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Общая численность сотрудников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948" marR="4948" marT="49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Направление деятельности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948" marR="4948" marT="49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Контактное лицо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948" marR="4948" marT="49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Должность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948" marR="4948" marT="49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Телефон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948" marR="4948" marT="49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email</a:t>
                      </a:r>
                      <a:endParaRPr lang="e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948" marR="4948" marT="49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Юридической адрес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948" marR="4948" marT="49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Регистрация работодателя на платформе "Работа России"</a:t>
                      </a:r>
                      <a:br>
                        <a:rPr lang="ru-RU" sz="11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ru-RU" sz="11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да/нет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948" marR="4948" marT="49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6354121"/>
                  </a:ext>
                </a:extLst>
              </a:tr>
              <a:tr h="105078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948" marR="4948" marT="49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АНО "Центр развития профессиональных компетенций"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948" marR="4948" marT="49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Общество с ограниченной ответственностью"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948" marR="4948" marT="49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16000000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948" marR="4948" marT="49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948" marR="4948" marT="49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Строительство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948" marR="4948" marT="49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Иванов Иван Иванович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948" marR="4948" marT="49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Начальник отдела кадров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948" marR="4948" marT="49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8(925) 000-00-00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948" marR="4948" marT="49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" sz="1100" u="sng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hlinkClick r:id="rId5"/>
                        </a:rPr>
                        <a:t>rstroy@rstroy.ru</a:t>
                      </a:r>
                      <a:endParaRPr lang="en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948" marR="4948" marT="49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390000, г.Рязань, ул. Ленина 5, оф304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948" marR="4948" marT="49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да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948" marR="4948" marT="49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0543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49019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E9C3B85-1A19-4269-A7B1-2FAB43D4C6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11368" y="0"/>
            <a:ext cx="138063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6F2088D-1054-4A8C-A040-7CDEB223F631}"/>
              </a:ext>
            </a:extLst>
          </p:cNvPr>
          <p:cNvSpPr txBox="1"/>
          <p:nvPr/>
        </p:nvSpPr>
        <p:spPr>
          <a:xfrm>
            <a:off x="712023" y="651809"/>
            <a:ext cx="13644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803660"/>
                </a:solidFill>
                <a:latin typeface="Montserrat ExtraBold" panose="00000900000000000000" pitchFamily="2" charset="-52"/>
              </a:rPr>
              <a:t>Итоги</a:t>
            </a:r>
            <a:endParaRPr lang="ru-RU" sz="2800" dirty="0">
              <a:solidFill>
                <a:srgbClr val="803660"/>
              </a:solidFill>
              <a:latin typeface="Montserrat Medium" panose="020B0604020202020204" charset="-52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0302BF2-9C15-4023-B28F-B41CEAEC14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43" y="1275715"/>
            <a:ext cx="591313" cy="4572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2616F4C-FD68-6F7E-9047-F7F2694EFD44}"/>
              </a:ext>
            </a:extLst>
          </p:cNvPr>
          <p:cNvSpPr txBox="1"/>
          <p:nvPr/>
        </p:nvSpPr>
        <p:spPr>
          <a:xfrm>
            <a:off x="809243" y="1906592"/>
            <a:ext cx="5713476" cy="517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2500" dirty="0">
                <a:solidFill>
                  <a:srgbClr val="803660"/>
                </a:solidFill>
                <a:latin typeface="Montserrat Medium" panose="020B0604020202020204" charset="-52"/>
              </a:rPr>
              <a:t>1. Утверждение Положений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8A42535-6766-3C10-EA37-C560D05BFD7F}"/>
              </a:ext>
            </a:extLst>
          </p:cNvPr>
          <p:cNvSpPr txBox="1"/>
          <p:nvPr/>
        </p:nvSpPr>
        <p:spPr>
          <a:xfrm>
            <a:off x="809243" y="2939282"/>
            <a:ext cx="6176971" cy="979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2500" dirty="0">
                <a:solidFill>
                  <a:srgbClr val="803660"/>
                </a:solidFill>
                <a:latin typeface="Montserrat Medium" panose="020B0604020202020204" charset="-52"/>
              </a:rPr>
              <a:t>2. Предоставление информации с контактами </a:t>
            </a:r>
            <a:r>
              <a:rPr lang="en-US" sz="2500" dirty="0">
                <a:solidFill>
                  <a:srgbClr val="803660"/>
                </a:solidFill>
                <a:latin typeface="Montserrat Medium" panose="020B0604020202020204" charset="-52"/>
              </a:rPr>
              <a:t>HR </a:t>
            </a:r>
            <a:endParaRPr lang="ru-RU" sz="2500" dirty="0">
              <a:solidFill>
                <a:srgbClr val="803660"/>
              </a:solidFill>
              <a:latin typeface="Montserrat Medium" panose="020B0604020202020204" charset="-52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7393458-3864-E8AD-61F4-0791CC77A44B}"/>
              </a:ext>
            </a:extLst>
          </p:cNvPr>
          <p:cNvSpPr txBox="1"/>
          <p:nvPr/>
        </p:nvSpPr>
        <p:spPr>
          <a:xfrm>
            <a:off x="809243" y="4433637"/>
            <a:ext cx="5957515" cy="1441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2500" dirty="0">
                <a:solidFill>
                  <a:srgbClr val="803660"/>
                </a:solidFill>
                <a:latin typeface="Montserrat Medium" panose="020B0604020202020204" charset="-52"/>
              </a:rPr>
              <a:t>3. Составление плана мероприятий и направление его в адрес АНО «ЦРПК» 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8E9F69B-3680-10C3-0302-234E777DF280}"/>
              </a:ext>
            </a:extLst>
          </p:cNvPr>
          <p:cNvSpPr txBox="1"/>
          <p:nvPr/>
        </p:nvSpPr>
        <p:spPr>
          <a:xfrm>
            <a:off x="7047356" y="3025636"/>
            <a:ext cx="3983468" cy="602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3000" dirty="0">
                <a:solidFill>
                  <a:srgbClr val="803660"/>
                </a:solidFill>
                <a:latin typeface="Montserrat Medium" panose="020B0604020202020204" charset="-52"/>
              </a:rPr>
              <a:t>СРОК – 14.11.2024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72A73F4-11EC-5BEC-12F0-3C75B43202A1}"/>
              </a:ext>
            </a:extLst>
          </p:cNvPr>
          <p:cNvSpPr txBox="1"/>
          <p:nvPr/>
        </p:nvSpPr>
        <p:spPr>
          <a:xfrm>
            <a:off x="7047356" y="4852726"/>
            <a:ext cx="3983468" cy="602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3000" dirty="0">
                <a:solidFill>
                  <a:srgbClr val="803660"/>
                </a:solidFill>
                <a:latin typeface="Montserrat Medium" panose="020B0604020202020204" charset="-52"/>
              </a:rPr>
              <a:t>СРОК – 18.11.2024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8E9F69B-3680-10C3-0302-234E777DF280}"/>
              </a:ext>
            </a:extLst>
          </p:cNvPr>
          <p:cNvSpPr txBox="1"/>
          <p:nvPr/>
        </p:nvSpPr>
        <p:spPr>
          <a:xfrm>
            <a:off x="6827900" y="1906592"/>
            <a:ext cx="39834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3000" dirty="0">
                <a:solidFill>
                  <a:srgbClr val="803660"/>
                </a:solidFill>
                <a:latin typeface="Montserrat Medium" panose="020B0604020202020204" charset="-52"/>
              </a:rPr>
              <a:t>СРОК – </a:t>
            </a:r>
            <a:r>
              <a:rPr lang="ru-RU" sz="3000" dirty="0" smtClean="0">
                <a:solidFill>
                  <a:srgbClr val="803660"/>
                </a:solidFill>
                <a:latin typeface="Montserrat Medium" panose="020B0604020202020204" charset="-52"/>
              </a:rPr>
              <a:t>25.11.2024</a:t>
            </a:r>
            <a:endParaRPr lang="ru-RU" sz="3000" dirty="0">
              <a:solidFill>
                <a:srgbClr val="803660"/>
              </a:solidFill>
              <a:latin typeface="Montserrat Medium" panose="020B060402020202020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4767578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36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DEAA6C7-E391-4D1D-85A0-441D552287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253238"/>
            <a:ext cx="12192000" cy="3096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6F2088D-1054-4A8C-A040-7CDEB223F631}"/>
              </a:ext>
            </a:extLst>
          </p:cNvPr>
          <p:cNvSpPr txBox="1"/>
          <p:nvPr/>
        </p:nvSpPr>
        <p:spPr>
          <a:xfrm>
            <a:off x="712023" y="651809"/>
            <a:ext cx="41456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Montserrat ExtraBold" panose="020B0604020202020204" charset="-52"/>
              </a:rPr>
              <a:t>Опрос по обучению</a:t>
            </a:r>
            <a:endParaRPr lang="ru-RU" sz="2800" dirty="0">
              <a:solidFill>
                <a:schemeClr val="bg1"/>
              </a:solidFill>
              <a:latin typeface="Montserrat ExtraBold" panose="020B0604020202020204" charset="-52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0302BF2-9C15-4023-B28F-B41CEAEC14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43" y="1275715"/>
            <a:ext cx="591313" cy="4572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F05AB1B-453F-C600-6A8F-60EE9078255A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94052" y="1086492"/>
            <a:ext cx="5020340" cy="5020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7561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Google Shape;231;g3072a270de3_0_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811368" y="0"/>
            <a:ext cx="1380632" cy="6857998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g3072a270de3_0_2"/>
          <p:cNvSpPr txBox="1"/>
          <p:nvPr/>
        </p:nvSpPr>
        <p:spPr>
          <a:xfrm>
            <a:off x="733562" y="372725"/>
            <a:ext cx="9495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800">
                <a:solidFill>
                  <a:srgbClr val="80366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Контакты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3" name="Google Shape;233;g3072a270de3_0_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9243" y="913014"/>
            <a:ext cx="591313" cy="45720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g3072a270de3_0_2"/>
          <p:cNvSpPr txBox="1"/>
          <p:nvPr/>
        </p:nvSpPr>
        <p:spPr>
          <a:xfrm>
            <a:off x="809250" y="1300325"/>
            <a:ext cx="6005700" cy="24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rgbClr val="803660"/>
                </a:solidFill>
                <a:latin typeface="Montserrat"/>
                <a:ea typeface="Montserrat"/>
                <a:cs typeface="Montserrat"/>
                <a:sym typeface="Montserrat"/>
              </a:rPr>
              <a:t>Руководитель ЦОПП по отрасли промышленных и инженерных технологий Республики Татарстан</a:t>
            </a:r>
            <a:endParaRPr sz="2000" b="1">
              <a:solidFill>
                <a:srgbClr val="80366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rgbClr val="803660"/>
                </a:solidFill>
                <a:latin typeface="Montserrat"/>
                <a:ea typeface="Montserrat"/>
                <a:cs typeface="Montserrat"/>
                <a:sym typeface="Montserrat"/>
              </a:rPr>
              <a:t>Назар Карина Сергеевна </a:t>
            </a:r>
            <a:endParaRPr sz="2000">
              <a:solidFill>
                <a:srgbClr val="80366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2000">
                <a:solidFill>
                  <a:srgbClr val="803660"/>
                </a:solidFill>
                <a:latin typeface="Montserrat"/>
                <a:ea typeface="Montserrat"/>
                <a:cs typeface="Montserrat"/>
                <a:sym typeface="Montserrat"/>
              </a:rPr>
              <a:t>тел.: +7(843)590-14-51 (доб.1111) +7(965)588-97-98</a:t>
            </a:r>
            <a:br>
              <a:rPr lang="ru-RU" sz="2000">
                <a:solidFill>
                  <a:srgbClr val="80366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2000">
                <a:solidFill>
                  <a:srgbClr val="803660"/>
                </a:solidFill>
                <a:latin typeface="Montserrat"/>
                <a:ea typeface="Montserrat"/>
                <a:cs typeface="Montserrat"/>
                <a:sym typeface="Montserrat"/>
              </a:rPr>
              <a:t>e-mail: karina@crpk.tatar</a:t>
            </a:r>
            <a:endParaRPr sz="2000">
              <a:solidFill>
                <a:srgbClr val="80366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6" name="Google Shape;236;g3072a270de3_0_2"/>
          <p:cNvSpPr txBox="1"/>
          <p:nvPr/>
        </p:nvSpPr>
        <p:spPr>
          <a:xfrm>
            <a:off x="809250" y="4135525"/>
            <a:ext cx="6128700" cy="18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>
                <a:solidFill>
                  <a:srgbClr val="803660"/>
                </a:solidFill>
                <a:latin typeface="Montserrat"/>
                <a:ea typeface="Montserrat"/>
                <a:cs typeface="Montserrat"/>
                <a:sym typeface="Montserrat"/>
              </a:rPr>
              <a:t>Руководитель Базового центра карьеры</a:t>
            </a:r>
            <a:endParaRPr sz="2000" b="1" dirty="0">
              <a:solidFill>
                <a:srgbClr val="80366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rgbClr val="803660"/>
                </a:solidFill>
                <a:latin typeface="Montserrat"/>
                <a:ea typeface="Montserrat"/>
                <a:cs typeface="Montserrat"/>
                <a:sym typeface="Montserrat"/>
              </a:rPr>
              <a:t>Степанова Марина Юрьевна </a:t>
            </a:r>
            <a:endParaRPr sz="2000" dirty="0">
              <a:solidFill>
                <a:srgbClr val="80366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2000" dirty="0">
                <a:solidFill>
                  <a:srgbClr val="803660"/>
                </a:solidFill>
                <a:latin typeface="Montserrat"/>
                <a:ea typeface="Montserrat"/>
                <a:cs typeface="Montserrat"/>
                <a:sym typeface="Montserrat"/>
              </a:rPr>
              <a:t>тел.: +7(843)590-00-94 (доб.1120) +7(917)916-80-82</a:t>
            </a:r>
            <a:br>
              <a:rPr lang="ru-RU" sz="2000" dirty="0">
                <a:solidFill>
                  <a:srgbClr val="80366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2000" dirty="0" err="1">
                <a:solidFill>
                  <a:srgbClr val="803660"/>
                </a:solidFill>
                <a:latin typeface="Montserrat"/>
                <a:ea typeface="Montserrat"/>
                <a:cs typeface="Montserrat"/>
                <a:sym typeface="Montserrat"/>
              </a:rPr>
              <a:t>e-mail</a:t>
            </a:r>
            <a:r>
              <a:rPr lang="ru-RU" sz="2000" dirty="0">
                <a:solidFill>
                  <a:srgbClr val="803660"/>
                </a:solidFill>
                <a:latin typeface="Montserrat"/>
                <a:ea typeface="Montserrat"/>
                <a:cs typeface="Montserrat"/>
                <a:sym typeface="Montserrat"/>
              </a:rPr>
              <a:t>: </a:t>
            </a:r>
            <a:r>
              <a:rPr lang="ru-RU" sz="2000" dirty="0" err="1">
                <a:solidFill>
                  <a:srgbClr val="803660"/>
                </a:solidFill>
                <a:latin typeface="Montserrat"/>
                <a:ea typeface="Montserrat"/>
                <a:cs typeface="Montserrat"/>
                <a:sym typeface="Montserrat"/>
              </a:rPr>
              <a:t>hr@crpk.tatar</a:t>
            </a:r>
            <a:endParaRPr sz="2000" dirty="0">
              <a:solidFill>
                <a:srgbClr val="80366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37" name="Google Shape;237;g3072a270de3_0_2"/>
          <p:cNvPicPr preferRelativeResize="0"/>
          <p:nvPr/>
        </p:nvPicPr>
        <p:blipFill rotWithShape="1">
          <a:blip r:embed="rId5">
            <a:alphaModFix/>
          </a:blip>
          <a:srcRect b="5997"/>
          <a:stretch/>
        </p:blipFill>
        <p:spPr>
          <a:xfrm>
            <a:off x="7737563" y="1608275"/>
            <a:ext cx="1997446" cy="187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g3072a270de3_0_2"/>
          <p:cNvPicPr preferRelativeResize="0"/>
          <p:nvPr/>
        </p:nvPicPr>
        <p:blipFill rotWithShape="1">
          <a:blip r:embed="rId6">
            <a:alphaModFix/>
          </a:blip>
          <a:srcRect b="6270"/>
          <a:stretch/>
        </p:blipFill>
        <p:spPr>
          <a:xfrm>
            <a:off x="7737575" y="4138324"/>
            <a:ext cx="1997425" cy="18721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500801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36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8256BF-D827-4B71-A3ED-378C6D2B8E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53" y="523874"/>
            <a:ext cx="1691643" cy="106680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FFDBC34-3DEB-4CB7-B236-309887557B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477" y="475106"/>
            <a:ext cx="15240" cy="116433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9CA5AB9-1A12-4CAC-821D-5758651893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198" y="737234"/>
            <a:ext cx="2005588" cy="85344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8CF1634-5DDA-43AD-9DC7-04B5E9DB8E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2863" y="-7907"/>
            <a:ext cx="6869137" cy="686590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AE57C57-8508-417C-98EB-A2879B0AEE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73" y="2740849"/>
            <a:ext cx="1376301" cy="137630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C920920-D118-41A7-B6D4-B5559A2E685C}"/>
              </a:ext>
            </a:extLst>
          </p:cNvPr>
          <p:cNvSpPr txBox="1"/>
          <p:nvPr/>
        </p:nvSpPr>
        <p:spPr>
          <a:xfrm>
            <a:off x="712023" y="5407959"/>
            <a:ext cx="315342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Montserrat ExtraBold" panose="00000900000000000000" pitchFamily="2" charset="-52"/>
              </a:rPr>
              <a:t>СПАСИБО </a:t>
            </a:r>
          </a:p>
          <a:p>
            <a:r>
              <a:rPr lang="ru-RU" sz="2800" dirty="0">
                <a:solidFill>
                  <a:schemeClr val="bg1"/>
                </a:solidFill>
                <a:latin typeface="Montserrat ExtraBold" panose="00000900000000000000" pitchFamily="2" charset="-52"/>
              </a:rPr>
              <a:t>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3410592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36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DEAA6C7-E391-4D1D-85A0-441D552287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253238"/>
            <a:ext cx="12192000" cy="3096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6F2088D-1054-4A8C-A040-7CDEB223F631}"/>
              </a:ext>
            </a:extLst>
          </p:cNvPr>
          <p:cNvSpPr txBox="1"/>
          <p:nvPr/>
        </p:nvSpPr>
        <p:spPr>
          <a:xfrm>
            <a:off x="712023" y="651809"/>
            <a:ext cx="14382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Montserrat ExtraBold" panose="020B0604020202020204" charset="-52"/>
              </a:rPr>
              <a:t>Опрос</a:t>
            </a:r>
            <a:endParaRPr lang="ru-RU" sz="2800" dirty="0">
              <a:solidFill>
                <a:schemeClr val="bg1"/>
              </a:solidFill>
              <a:latin typeface="Montserrat ExtraBold" panose="020B0604020202020204" charset="-52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0302BF2-9C15-4023-B28F-B41CEAEC14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43" y="1275715"/>
            <a:ext cx="591313" cy="457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C9AD840-6441-43BC-9726-150EAAB97BEA}"/>
              </a:ext>
            </a:extLst>
          </p:cNvPr>
          <p:cNvSpPr txBox="1"/>
          <p:nvPr/>
        </p:nvSpPr>
        <p:spPr>
          <a:xfrm>
            <a:off x="11223726" y="6238780"/>
            <a:ext cx="4491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Montserrat ExtraBold" panose="00000900000000000000" pitchFamily="2" charset="-52"/>
              </a:rPr>
              <a:t>02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3D091BC-D8FF-5F64-073E-187BAC6459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829" y="1073412"/>
            <a:ext cx="5062869" cy="5062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79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E9C3B85-1A19-4269-A7B1-2FAB43D4C6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11368" y="0"/>
            <a:ext cx="138063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6F2088D-1054-4A8C-A040-7CDEB223F631}"/>
              </a:ext>
            </a:extLst>
          </p:cNvPr>
          <p:cNvSpPr txBox="1"/>
          <p:nvPr/>
        </p:nvSpPr>
        <p:spPr>
          <a:xfrm>
            <a:off x="712023" y="651809"/>
            <a:ext cx="63145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803660"/>
                </a:solidFill>
                <a:latin typeface="Montserrat ExtraBold" panose="00000900000000000000" pitchFamily="2" charset="-52"/>
              </a:rPr>
              <a:t>Перечень поручений Раиса РТ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0302BF2-9C15-4023-B28F-B41CEAEC14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43" y="1275715"/>
            <a:ext cx="591313" cy="457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C9AD840-6441-43BC-9726-150EAAB97BEA}"/>
              </a:ext>
            </a:extLst>
          </p:cNvPr>
          <p:cNvSpPr txBox="1"/>
          <p:nvPr/>
        </p:nvSpPr>
        <p:spPr>
          <a:xfrm>
            <a:off x="11277102" y="6238780"/>
            <a:ext cx="4491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Montserrat ExtraBold" panose="00000900000000000000" pitchFamily="2" charset="-52"/>
              </a:rPr>
              <a:t>03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6355DAF-B143-8CD6-5B1D-FA5AB8B9DB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1571" y="756271"/>
            <a:ext cx="4498094" cy="582106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00C5034-6EB2-A0F8-AFFB-4D3F4B848318}"/>
              </a:ext>
            </a:extLst>
          </p:cNvPr>
          <p:cNvSpPr txBox="1"/>
          <p:nvPr/>
        </p:nvSpPr>
        <p:spPr>
          <a:xfrm>
            <a:off x="712023" y="1774831"/>
            <a:ext cx="5114619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803660"/>
                </a:solidFill>
                <a:latin typeface=""/>
              </a:rPr>
              <a:t>Пункт </a:t>
            </a:r>
            <a:r>
              <a:rPr lang="ru-RU" dirty="0">
                <a:solidFill>
                  <a:srgbClr val="803660"/>
                </a:solidFill>
                <a:effectLst/>
                <a:latin typeface=""/>
              </a:rPr>
              <a:t>1.1.2. </a:t>
            </a:r>
          </a:p>
          <a:p>
            <a:r>
              <a:rPr lang="ru-RU" b="1" dirty="0">
                <a:solidFill>
                  <a:srgbClr val="803660"/>
                </a:solidFill>
                <a:effectLst/>
                <a:latin typeface=""/>
              </a:rPr>
              <a:t>создать на базе профессиональных образовательных организаций Центры</a:t>
            </a:r>
          </a:p>
          <a:p>
            <a:r>
              <a:rPr lang="ru-RU" b="1" dirty="0">
                <a:solidFill>
                  <a:srgbClr val="803660"/>
                </a:solidFill>
                <a:effectLst/>
                <a:latin typeface=""/>
              </a:rPr>
              <a:t>карьеры </a:t>
            </a:r>
            <a:r>
              <a:rPr lang="ru-RU" dirty="0">
                <a:solidFill>
                  <a:srgbClr val="803660"/>
                </a:solidFill>
                <a:effectLst/>
                <a:latin typeface=""/>
              </a:rPr>
              <a:t>согласно Методическим рекомендациям по совершенствованию деятельности Центров карьеры профессиональных образовательных организаций, утвержденным Министерством просвещения Российской Федерации 29 января 2024 года, </a:t>
            </a:r>
            <a:r>
              <a:rPr lang="ru-RU" b="1" dirty="0">
                <a:solidFill>
                  <a:srgbClr val="803660"/>
                </a:solidFill>
                <a:effectLst/>
                <a:latin typeface=""/>
              </a:rPr>
              <a:t>и представить соответствующий отчет</a:t>
            </a:r>
            <a:r>
              <a:rPr lang="ru-RU" dirty="0">
                <a:solidFill>
                  <a:srgbClr val="803660"/>
                </a:solidFill>
                <a:effectLst/>
                <a:latin typeface=""/>
              </a:rPr>
              <a:t>.</a:t>
            </a:r>
          </a:p>
          <a:p>
            <a:endParaRPr lang="ru-RU" dirty="0">
              <a:solidFill>
                <a:srgbClr val="803660"/>
              </a:solidFill>
              <a:latin typeface=""/>
            </a:endParaRPr>
          </a:p>
          <a:p>
            <a:r>
              <a:rPr lang="ru-RU" dirty="0">
                <a:solidFill>
                  <a:srgbClr val="803660"/>
                </a:solidFill>
                <a:latin typeface=""/>
              </a:rPr>
              <a:t>Срок: 02.12.2024</a:t>
            </a:r>
            <a:endParaRPr lang="ru-RU" dirty="0">
              <a:solidFill>
                <a:srgbClr val="803660"/>
              </a:solidFill>
              <a:effectLst/>
              <a:latin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2152929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E9C3B85-1A19-4269-A7B1-2FAB43D4C6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11368" y="0"/>
            <a:ext cx="138063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6F2088D-1054-4A8C-A040-7CDEB223F631}"/>
              </a:ext>
            </a:extLst>
          </p:cNvPr>
          <p:cNvSpPr txBox="1"/>
          <p:nvPr/>
        </p:nvSpPr>
        <p:spPr>
          <a:xfrm>
            <a:off x="712023" y="651809"/>
            <a:ext cx="96039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803660"/>
                </a:solidFill>
                <a:latin typeface="Montserrat ExtraBold" panose="00000900000000000000" pitchFamily="2" charset="-52"/>
              </a:rPr>
              <a:t>Приказ Министерства образовании и науки РТ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0302BF2-9C15-4023-B28F-B41CEAEC14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43" y="1275715"/>
            <a:ext cx="591313" cy="457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C9AD840-6441-43BC-9726-150EAAB97BEA}"/>
              </a:ext>
            </a:extLst>
          </p:cNvPr>
          <p:cNvSpPr txBox="1"/>
          <p:nvPr/>
        </p:nvSpPr>
        <p:spPr>
          <a:xfrm>
            <a:off x="11277102" y="6238780"/>
            <a:ext cx="4491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Montserrat ExtraBold" panose="00000900000000000000" pitchFamily="2" charset="-52"/>
              </a:rPr>
              <a:t>03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00C5034-6EB2-A0F8-AFFB-4D3F4B848318}"/>
              </a:ext>
            </a:extLst>
          </p:cNvPr>
          <p:cNvSpPr txBox="1"/>
          <p:nvPr/>
        </p:nvSpPr>
        <p:spPr>
          <a:xfrm>
            <a:off x="712023" y="1427014"/>
            <a:ext cx="5114619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803660"/>
                </a:solidFill>
                <a:latin typeface=""/>
              </a:rPr>
              <a:t>Пункт 3</a:t>
            </a:r>
            <a:r>
              <a:rPr lang="ru-RU" dirty="0">
                <a:solidFill>
                  <a:srgbClr val="803660"/>
                </a:solidFill>
                <a:effectLst/>
                <a:latin typeface=""/>
              </a:rPr>
              <a:t>.</a:t>
            </a:r>
          </a:p>
          <a:p>
            <a:r>
              <a:rPr lang="ru-RU" dirty="0">
                <a:solidFill>
                  <a:srgbClr val="803660"/>
                </a:solidFill>
                <a:latin typeface=""/>
              </a:rPr>
              <a:t>Профессиональным образовательным организациям обеспечить создание центров карьеры профессиональных образовательных организаций и организацию их взаимодействия с базовым центром карьеры в Республике Татарстан.</a:t>
            </a:r>
          </a:p>
          <a:p>
            <a:r>
              <a:rPr lang="ru-RU" dirty="0">
                <a:solidFill>
                  <a:srgbClr val="803660"/>
                </a:solidFill>
                <a:latin typeface=""/>
              </a:rPr>
              <a:t>Пункт 5.</a:t>
            </a:r>
          </a:p>
          <a:p>
            <a:r>
              <a:rPr lang="ru-RU" dirty="0">
                <a:solidFill>
                  <a:srgbClr val="803660"/>
                </a:solidFill>
                <a:latin typeface=""/>
              </a:rPr>
              <a:t>Профессиональным образовательным организациям:</a:t>
            </a:r>
          </a:p>
          <a:p>
            <a:r>
              <a:rPr lang="ru-RU" dirty="0">
                <a:solidFill>
                  <a:srgbClr val="803660"/>
                </a:solidFill>
                <a:latin typeface=""/>
              </a:rPr>
              <a:t>- утвердить локальным нормативным актом положения о функционировании центра карьеры профессиональной образовательной организации;</a:t>
            </a:r>
          </a:p>
          <a:p>
            <a:r>
              <a:rPr lang="ru-RU" dirty="0">
                <a:solidFill>
                  <a:srgbClr val="803660"/>
                </a:solidFill>
                <a:latin typeface=""/>
              </a:rPr>
              <a:t>- предусмотреть в штатном расписании функционирование центра карьеры профессиональной образовательной организации.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DB43672-03BF-7895-7305-26CAC05DC3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128" y="1175029"/>
            <a:ext cx="4404305" cy="558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1475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36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DEAA6C7-E391-4D1D-85A0-441D552287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253238"/>
            <a:ext cx="12192000" cy="3096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6F2088D-1054-4A8C-A040-7CDEB223F631}"/>
              </a:ext>
            </a:extLst>
          </p:cNvPr>
          <p:cNvSpPr txBox="1"/>
          <p:nvPr/>
        </p:nvSpPr>
        <p:spPr>
          <a:xfrm>
            <a:off x="712023" y="651809"/>
            <a:ext cx="35926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Montserrat ExtraBold" panose="020B0604020202020204" charset="-52"/>
              </a:rPr>
              <a:t>Дорожная карта </a:t>
            </a:r>
            <a:endParaRPr lang="ru-RU" sz="2800" dirty="0">
              <a:solidFill>
                <a:schemeClr val="bg1"/>
              </a:solidFill>
              <a:latin typeface="Montserrat ExtraBold" panose="020B0604020202020204" charset="-52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0302BF2-9C15-4023-B28F-B41CEAEC14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43" y="1275715"/>
            <a:ext cx="591313" cy="4572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D547CF9-4E1D-4791-ACBF-32BF73B972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8111" y="1086607"/>
            <a:ext cx="4373889" cy="468478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9AD23D8-859A-4DD2-B7BF-F58C72B38257}"/>
              </a:ext>
            </a:extLst>
          </p:cNvPr>
          <p:cNvSpPr txBox="1"/>
          <p:nvPr/>
        </p:nvSpPr>
        <p:spPr>
          <a:xfrm>
            <a:off x="1714059" y="1606302"/>
            <a:ext cx="5974527" cy="398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dirty="0">
                <a:solidFill>
                  <a:schemeClr val="bg1"/>
                </a:solidFill>
                <a:latin typeface="Montserrat Medium" panose="020B0604020202020204" charset="-52"/>
              </a:rPr>
              <a:t>Назначение ответственного </a:t>
            </a:r>
            <a:endParaRPr lang="ru-RU" sz="1200" dirty="0">
              <a:solidFill>
                <a:schemeClr val="bg1"/>
              </a:solidFill>
              <a:latin typeface="Montserrat Medium" panose="020B0604020202020204" charset="-52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9AD23D8-859A-4DD2-B7BF-F58C72B38257}"/>
              </a:ext>
            </a:extLst>
          </p:cNvPr>
          <p:cNvSpPr txBox="1"/>
          <p:nvPr/>
        </p:nvSpPr>
        <p:spPr>
          <a:xfrm>
            <a:off x="1714059" y="2365942"/>
            <a:ext cx="5974527" cy="398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dirty="0">
                <a:solidFill>
                  <a:schemeClr val="bg1"/>
                </a:solidFill>
                <a:latin typeface="Montserrat Medium" panose="020B0604020202020204" charset="-52"/>
              </a:rPr>
              <a:t>Регламентация процесса</a:t>
            </a:r>
            <a:endParaRPr lang="ru-RU" sz="1200" dirty="0">
              <a:solidFill>
                <a:schemeClr val="bg1"/>
              </a:solidFill>
              <a:latin typeface="Montserrat Medium" panose="020B0604020202020204" charset="-52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27F9F80-92FD-463E-9477-EFF0688E81F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460" y="1506732"/>
            <a:ext cx="593096" cy="59309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27F9F80-92FD-463E-9477-EFF0688E81F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460" y="2285400"/>
            <a:ext cx="593096" cy="59309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27F9F80-92FD-463E-9477-EFF0688E81F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460" y="3042476"/>
            <a:ext cx="593096" cy="593096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27F9F80-92FD-463E-9477-EFF0688E81F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460" y="3825357"/>
            <a:ext cx="593096" cy="59309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9AD23D8-859A-4DD2-B7BF-F58C72B38257}"/>
              </a:ext>
            </a:extLst>
          </p:cNvPr>
          <p:cNvSpPr txBox="1"/>
          <p:nvPr/>
        </p:nvSpPr>
        <p:spPr>
          <a:xfrm>
            <a:off x="1714057" y="3885222"/>
            <a:ext cx="5974527" cy="398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dirty="0">
                <a:solidFill>
                  <a:schemeClr val="bg1"/>
                </a:solidFill>
                <a:latin typeface="Montserrat Medium" panose="020B0604020202020204" charset="-52"/>
              </a:rPr>
              <a:t>Обучение в БЦК</a:t>
            </a:r>
            <a:endParaRPr lang="ru-RU" sz="1200" dirty="0">
              <a:solidFill>
                <a:schemeClr val="bg1"/>
              </a:solidFill>
              <a:latin typeface="Montserrat Medium" panose="020B0604020202020204" charset="-52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9AD23D8-859A-4DD2-B7BF-F58C72B38257}"/>
              </a:ext>
            </a:extLst>
          </p:cNvPr>
          <p:cNvSpPr txBox="1"/>
          <p:nvPr/>
        </p:nvSpPr>
        <p:spPr>
          <a:xfrm>
            <a:off x="1714058" y="3125582"/>
            <a:ext cx="5974527" cy="398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dirty="0">
                <a:solidFill>
                  <a:schemeClr val="bg1"/>
                </a:solidFill>
                <a:latin typeface="Montserrat Medium" panose="020B0604020202020204" charset="-52"/>
              </a:rPr>
              <a:t>План мероприятий ЦК ПОО </a:t>
            </a:r>
            <a:endParaRPr lang="ru-RU" sz="1200" dirty="0">
              <a:solidFill>
                <a:schemeClr val="bg1"/>
              </a:solidFill>
              <a:latin typeface="Montserrat Medium" panose="020B0604020202020204" charset="-52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9AD23D8-859A-4DD2-B7BF-F58C72B38257}"/>
              </a:ext>
            </a:extLst>
          </p:cNvPr>
          <p:cNvSpPr txBox="1"/>
          <p:nvPr/>
        </p:nvSpPr>
        <p:spPr>
          <a:xfrm>
            <a:off x="1714056" y="4644862"/>
            <a:ext cx="5974527" cy="731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dirty="0">
                <a:solidFill>
                  <a:schemeClr val="bg1"/>
                </a:solidFill>
                <a:latin typeface="Montserrat Medium" panose="020B0604020202020204" charset="-52"/>
              </a:rPr>
              <a:t>Сбор и анализ данных, внесение изменений в План мероприятий ЦК ПОО </a:t>
            </a:r>
            <a:endParaRPr lang="ru-RU" sz="1200" dirty="0">
              <a:solidFill>
                <a:schemeClr val="bg1"/>
              </a:solidFill>
              <a:latin typeface="Montserrat Medium" panose="020B0604020202020204" charset="-52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727F9F80-92FD-463E-9477-EFF0688E81F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460" y="4577589"/>
            <a:ext cx="593096" cy="593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975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E9C3B85-1A19-4269-A7B1-2FAB43D4C6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11368" y="0"/>
            <a:ext cx="138063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6F2088D-1054-4A8C-A040-7CDEB223F631}"/>
              </a:ext>
            </a:extLst>
          </p:cNvPr>
          <p:cNvSpPr txBox="1"/>
          <p:nvPr/>
        </p:nvSpPr>
        <p:spPr>
          <a:xfrm>
            <a:off x="712023" y="651809"/>
            <a:ext cx="97145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803660"/>
                </a:solidFill>
                <a:latin typeface="Montserrat ExtraBold" panose="00000900000000000000" pitchFamily="2" charset="-52"/>
              </a:rPr>
              <a:t>1 шаг. Назначение ответственного специалиста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0302BF2-9C15-4023-B28F-B41CEAEC14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43" y="1275715"/>
            <a:ext cx="591313" cy="4572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647" y="1606310"/>
            <a:ext cx="10230376" cy="3943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225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E9C3B85-1A19-4269-A7B1-2FAB43D4C6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11368" y="0"/>
            <a:ext cx="138063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6F2088D-1054-4A8C-A040-7CDEB223F631}"/>
              </a:ext>
            </a:extLst>
          </p:cNvPr>
          <p:cNvSpPr txBox="1"/>
          <p:nvPr/>
        </p:nvSpPr>
        <p:spPr>
          <a:xfrm>
            <a:off x="712023" y="651809"/>
            <a:ext cx="104390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803660"/>
                </a:solidFill>
                <a:latin typeface="Montserrat ExtraBold" panose="00000900000000000000" pitchFamily="2" charset="-52"/>
              </a:rPr>
              <a:t>Нет информации об ответственном лице на 11.11.24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0302BF2-9C15-4023-B28F-B41CEAEC14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43" y="1275715"/>
            <a:ext cx="591313" cy="4572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BBAEBDA-7AA8-3A2E-BA1B-3E18963AB3E1}"/>
              </a:ext>
            </a:extLst>
          </p:cNvPr>
          <p:cNvSpPr txBox="1"/>
          <p:nvPr/>
        </p:nvSpPr>
        <p:spPr>
          <a:xfrm>
            <a:off x="712022" y="1573365"/>
            <a:ext cx="9920535" cy="3554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500" dirty="0">
                <a:solidFill>
                  <a:srgbClr val="803660"/>
                </a:solidFill>
                <a:latin typeface=""/>
              </a:rPr>
              <a:t>1. Тетюшский  сельскохозяйственный техникум</a:t>
            </a:r>
          </a:p>
          <a:p>
            <a:pPr>
              <a:lnSpc>
                <a:spcPct val="150000"/>
              </a:lnSpc>
            </a:pPr>
            <a:r>
              <a:rPr lang="ru-RU" sz="2500" dirty="0">
                <a:solidFill>
                  <a:srgbClr val="803660"/>
                </a:solidFill>
                <a:latin typeface=""/>
              </a:rPr>
              <a:t>2.Казанский музыкальный колледж им. </a:t>
            </a:r>
            <a:r>
              <a:rPr lang="ru-RU" sz="2500" dirty="0" err="1">
                <a:solidFill>
                  <a:srgbClr val="803660"/>
                </a:solidFill>
                <a:latin typeface=""/>
              </a:rPr>
              <a:t>И.В.Аухадеева</a:t>
            </a:r>
            <a:endParaRPr lang="ru-RU" sz="2500" dirty="0">
              <a:solidFill>
                <a:srgbClr val="803660"/>
              </a:solidFill>
              <a:latin typeface=""/>
            </a:endParaRPr>
          </a:p>
          <a:p>
            <a:pPr>
              <a:lnSpc>
                <a:spcPct val="150000"/>
              </a:lnSpc>
            </a:pPr>
            <a:r>
              <a:rPr lang="ru-RU" sz="2500" dirty="0">
                <a:solidFill>
                  <a:srgbClr val="803660"/>
                </a:solidFill>
                <a:latin typeface=""/>
              </a:rPr>
              <a:t>3. Альметьевский музыкальный колледж им. </a:t>
            </a:r>
            <a:r>
              <a:rPr lang="ru-RU" sz="2500" dirty="0" err="1">
                <a:solidFill>
                  <a:srgbClr val="803660"/>
                </a:solidFill>
                <a:latin typeface=""/>
              </a:rPr>
              <a:t>Ф.З.Яруллина</a:t>
            </a:r>
            <a:endParaRPr lang="ru-RU" sz="2500" dirty="0">
              <a:solidFill>
                <a:srgbClr val="803660"/>
              </a:solidFill>
              <a:latin typeface=""/>
            </a:endParaRPr>
          </a:p>
          <a:p>
            <a:pPr>
              <a:lnSpc>
                <a:spcPct val="150000"/>
              </a:lnSpc>
            </a:pPr>
            <a:r>
              <a:rPr lang="ru-RU" sz="2500" dirty="0" smtClean="0">
                <a:solidFill>
                  <a:srgbClr val="803660"/>
                </a:solidFill>
                <a:latin typeface=""/>
              </a:rPr>
              <a:t>4. </a:t>
            </a:r>
            <a:r>
              <a:rPr lang="ru-RU" sz="2500" dirty="0">
                <a:solidFill>
                  <a:srgbClr val="803660"/>
                </a:solidFill>
                <a:latin typeface=""/>
              </a:rPr>
              <a:t>Казанское хореографическое училище</a:t>
            </a:r>
          </a:p>
          <a:p>
            <a:pPr>
              <a:lnSpc>
                <a:spcPct val="150000"/>
              </a:lnSpc>
            </a:pPr>
            <a:r>
              <a:rPr lang="ru-RU" sz="2500" dirty="0">
                <a:solidFill>
                  <a:srgbClr val="803660"/>
                </a:solidFill>
                <a:latin typeface=""/>
              </a:rPr>
              <a:t>5</a:t>
            </a:r>
            <a:r>
              <a:rPr lang="ru-RU" sz="2500" dirty="0" smtClean="0">
                <a:solidFill>
                  <a:srgbClr val="803660"/>
                </a:solidFill>
                <a:latin typeface=""/>
              </a:rPr>
              <a:t>. </a:t>
            </a:r>
            <a:r>
              <a:rPr lang="ru-RU" sz="2500" dirty="0">
                <a:solidFill>
                  <a:srgbClr val="803660"/>
                </a:solidFill>
                <a:latin typeface=""/>
              </a:rPr>
              <a:t>Казанское художественное училище имени Николая Ивановича </a:t>
            </a:r>
            <a:r>
              <a:rPr lang="ru-RU" sz="2500" dirty="0" err="1">
                <a:solidFill>
                  <a:srgbClr val="803660"/>
                </a:solidFill>
                <a:latin typeface=""/>
              </a:rPr>
              <a:t>Фешина</a:t>
            </a:r>
            <a:r>
              <a:rPr lang="ru-RU" sz="2500" dirty="0">
                <a:solidFill>
                  <a:srgbClr val="803660"/>
                </a:solidFill>
                <a:latin typeface=""/>
              </a:rPr>
              <a:t> (техникум)</a:t>
            </a:r>
          </a:p>
        </p:txBody>
      </p:sp>
    </p:spTree>
    <p:extLst>
      <p:ext uri="{BB962C8B-B14F-4D97-AF65-F5344CB8AC3E}">
        <p14:creationId xmlns:p14="http://schemas.microsoft.com/office/powerpoint/2010/main" val="38746845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E9C3B85-1A19-4269-A7B1-2FAB43D4C6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11368" y="0"/>
            <a:ext cx="138063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6F2088D-1054-4A8C-A040-7CDEB223F631}"/>
              </a:ext>
            </a:extLst>
          </p:cNvPr>
          <p:cNvSpPr txBox="1"/>
          <p:nvPr/>
        </p:nvSpPr>
        <p:spPr>
          <a:xfrm>
            <a:off x="712023" y="651809"/>
            <a:ext cx="69188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803660"/>
                </a:solidFill>
                <a:latin typeface="Montserrat ExtraBold" panose="00000900000000000000" pitchFamily="2" charset="-52"/>
              </a:rPr>
              <a:t>2</a:t>
            </a:r>
            <a:r>
              <a:rPr lang="ru-RU" sz="2800" dirty="0">
                <a:solidFill>
                  <a:srgbClr val="803660"/>
                </a:solidFill>
                <a:latin typeface="Montserrat ExtraBold" panose="00000900000000000000" pitchFamily="2" charset="-52"/>
              </a:rPr>
              <a:t> шаг. Регламентация  работы ЦК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0302BF2-9C15-4023-B28F-B41CEAEC14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43" y="1275715"/>
            <a:ext cx="591313" cy="4572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27F9F80-92FD-463E-9477-EFF0688E81F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53" y="1578389"/>
            <a:ext cx="593096" cy="59309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27F9F80-92FD-463E-9477-EFF0688E81F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53" y="2472751"/>
            <a:ext cx="593096" cy="59309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27F9F80-92FD-463E-9477-EFF0688E81F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53" y="3378266"/>
            <a:ext cx="593096" cy="57516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27F9F80-92FD-463E-9477-EFF0688E81F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820" y="4358279"/>
            <a:ext cx="593096" cy="59309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27F9F80-92FD-463E-9477-EFF0688E81F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767" y="5292822"/>
            <a:ext cx="593096" cy="59309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E1849EC-B3BE-45D2-B5DF-40D60B6C82E3}"/>
              </a:ext>
            </a:extLst>
          </p:cNvPr>
          <p:cNvSpPr txBox="1"/>
          <p:nvPr/>
        </p:nvSpPr>
        <p:spPr>
          <a:xfrm>
            <a:off x="1002667" y="1524880"/>
            <a:ext cx="9416716" cy="398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dirty="0">
                <a:solidFill>
                  <a:srgbClr val="803660"/>
                </a:solidFill>
                <a:latin typeface="Montserrat Medium" panose="020B0604020202020204" charset="-52"/>
              </a:rPr>
              <a:t>Изучить Положение и должностную инструкцию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E1849EC-B3BE-45D2-B5DF-40D60B6C82E3}"/>
              </a:ext>
            </a:extLst>
          </p:cNvPr>
          <p:cNvSpPr txBox="1"/>
          <p:nvPr/>
        </p:nvSpPr>
        <p:spPr>
          <a:xfrm>
            <a:off x="1014916" y="2450970"/>
            <a:ext cx="9416716" cy="398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dirty="0">
                <a:solidFill>
                  <a:srgbClr val="803660"/>
                </a:solidFill>
                <a:latin typeface="Montserrat Medium" panose="020B0604020202020204" charset="-52"/>
              </a:rPr>
              <a:t>Согласовать и утвердить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E1849EC-B3BE-45D2-B5DF-40D60B6C82E3}"/>
              </a:ext>
            </a:extLst>
          </p:cNvPr>
          <p:cNvSpPr txBox="1"/>
          <p:nvPr/>
        </p:nvSpPr>
        <p:spPr>
          <a:xfrm>
            <a:off x="1120771" y="4296346"/>
            <a:ext cx="9416716" cy="398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dirty="0">
                <a:solidFill>
                  <a:srgbClr val="803660"/>
                </a:solidFill>
                <a:latin typeface="Montserrat Medium" panose="020B0604020202020204" charset="-52"/>
              </a:rPr>
              <a:t>Контролировать выполнение всех пунктов работы ЦК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E1849EC-B3BE-45D2-B5DF-40D60B6C82E3}"/>
              </a:ext>
            </a:extLst>
          </p:cNvPr>
          <p:cNvSpPr txBox="1"/>
          <p:nvPr/>
        </p:nvSpPr>
        <p:spPr>
          <a:xfrm>
            <a:off x="1014916" y="3325902"/>
            <a:ext cx="9416716" cy="398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dirty="0">
                <a:solidFill>
                  <a:srgbClr val="803660"/>
                </a:solidFill>
                <a:latin typeface="Montserrat Medium" panose="020B0604020202020204" charset="-52"/>
              </a:rPr>
              <a:t>Ознакомить всех участников по работе ЦК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E1849EC-B3BE-45D2-B5DF-40D60B6C82E3}"/>
              </a:ext>
            </a:extLst>
          </p:cNvPr>
          <p:cNvSpPr txBox="1"/>
          <p:nvPr/>
        </p:nvSpPr>
        <p:spPr>
          <a:xfrm>
            <a:off x="1014916" y="5346096"/>
            <a:ext cx="9416716" cy="398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dirty="0">
                <a:solidFill>
                  <a:srgbClr val="803660"/>
                </a:solidFill>
                <a:latin typeface="Montserrat Medium" panose="020B0604020202020204" charset="-52"/>
              </a:rPr>
              <a:t>Вести и предоставлять отчетность</a:t>
            </a:r>
          </a:p>
        </p:txBody>
      </p:sp>
    </p:spTree>
    <p:extLst>
      <p:ext uri="{BB962C8B-B14F-4D97-AF65-F5344CB8AC3E}">
        <p14:creationId xmlns:p14="http://schemas.microsoft.com/office/powerpoint/2010/main" val="7780259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E9C3B85-1A19-4269-A7B1-2FAB43D4C6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11368" y="0"/>
            <a:ext cx="138063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6F2088D-1054-4A8C-A040-7CDEB223F631}"/>
              </a:ext>
            </a:extLst>
          </p:cNvPr>
          <p:cNvSpPr txBox="1"/>
          <p:nvPr/>
        </p:nvSpPr>
        <p:spPr>
          <a:xfrm>
            <a:off x="712023" y="651809"/>
            <a:ext cx="70791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803660"/>
                </a:solidFill>
                <a:latin typeface="Montserrat ExtraBold" panose="00000900000000000000" pitchFamily="2" charset="-52"/>
              </a:rPr>
              <a:t>3 шаг. План мероприятий ЦК ПОО </a:t>
            </a:r>
            <a:endParaRPr lang="ru-RU" sz="2800" b="1" dirty="0">
              <a:solidFill>
                <a:srgbClr val="803660"/>
              </a:solidFill>
              <a:latin typeface="Montserrat Medium" panose="020B0604020202020204" charset="-52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0302BF2-9C15-4023-B28F-B41CEAEC14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43" y="1275715"/>
            <a:ext cx="591313" cy="4572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1FE1D94-6407-450C-BD3B-B275AB073AF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460" y="1709059"/>
            <a:ext cx="593096" cy="5930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4932" y="1164096"/>
            <a:ext cx="3793518" cy="527371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0D1236E-7728-C537-E7C9-FBCEE0EC9618}"/>
              </a:ext>
            </a:extLst>
          </p:cNvPr>
          <p:cNvSpPr txBox="1"/>
          <p:nvPr/>
        </p:nvSpPr>
        <p:spPr>
          <a:xfrm>
            <a:off x="1600704" y="1731826"/>
            <a:ext cx="528587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dirty="0">
                <a:solidFill>
                  <a:srgbClr val="803660"/>
                </a:solidFill>
                <a:latin typeface="Montserrat Medium" panose="020B0604020202020204" charset="-52"/>
              </a:rPr>
              <a:t>Составление Плана мероприятий ЦК ПОО.</a:t>
            </a:r>
          </a:p>
          <a:p>
            <a:pPr>
              <a:lnSpc>
                <a:spcPct val="120000"/>
              </a:lnSpc>
            </a:pPr>
            <a:r>
              <a:rPr lang="ru-RU" dirty="0">
                <a:solidFill>
                  <a:srgbClr val="803660"/>
                </a:solidFill>
                <a:latin typeface="Montserrat Medium" panose="020B0604020202020204" charset="-52"/>
              </a:rPr>
              <a:t>Период: </a:t>
            </a:r>
            <a:r>
              <a:rPr lang="ru-RU" dirty="0" smtClean="0">
                <a:solidFill>
                  <a:srgbClr val="803660"/>
                </a:solidFill>
                <a:latin typeface="Montserrat Medium" panose="020B0604020202020204" charset="-52"/>
              </a:rPr>
              <a:t>декабря  </a:t>
            </a:r>
            <a:r>
              <a:rPr lang="ru-RU" dirty="0">
                <a:solidFill>
                  <a:srgbClr val="803660"/>
                </a:solidFill>
                <a:latin typeface="Montserrat Medium" panose="020B0604020202020204" charset="-52"/>
              </a:rPr>
              <a:t>2024 года </a:t>
            </a:r>
            <a:r>
              <a:rPr lang="ru-RU" dirty="0" smtClean="0">
                <a:solidFill>
                  <a:srgbClr val="803660"/>
                </a:solidFill>
                <a:latin typeface="Montserrat Medium" panose="020B0604020202020204" charset="-52"/>
              </a:rPr>
              <a:t> (включительно)</a:t>
            </a:r>
            <a:endParaRPr lang="ru-RU" dirty="0">
              <a:solidFill>
                <a:srgbClr val="803660"/>
              </a:solidFill>
              <a:latin typeface="Montserrat Medium" panose="020B0604020202020204" charset="-52"/>
            </a:endParaRPr>
          </a:p>
          <a:p>
            <a:pPr>
              <a:lnSpc>
                <a:spcPct val="120000"/>
              </a:lnSpc>
            </a:pPr>
            <a:endParaRPr lang="ru-RU" dirty="0">
              <a:solidFill>
                <a:srgbClr val="803660"/>
              </a:solidFill>
              <a:latin typeface="Montserrat Medium" panose="020B0604020202020204" charset="-5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6B620B-F0EF-1544-E91B-6873DD2359E5}"/>
              </a:ext>
            </a:extLst>
          </p:cNvPr>
          <p:cNvSpPr txBox="1"/>
          <p:nvPr/>
        </p:nvSpPr>
        <p:spPr>
          <a:xfrm>
            <a:off x="1600703" y="3128963"/>
            <a:ext cx="5285871" cy="2393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dirty="0">
                <a:solidFill>
                  <a:srgbClr val="803660"/>
                </a:solidFill>
                <a:latin typeface="Montserrat Medium" panose="020B0604020202020204" charset="-52"/>
              </a:rPr>
              <a:t>В декабре 2024 года необходимо провести минимум одно мероприятие (экскурсия к работодателю, встреча с представителем предприятия и студентами, провести опрос среди студентов о необходимости карьерного сопровождения и т.д.)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8C0B2BE-946D-652E-241E-F027A02FA78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460" y="3128963"/>
            <a:ext cx="593096" cy="59309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962E0E4-B6EB-383F-EE68-C85973A24AFB}"/>
              </a:ext>
            </a:extLst>
          </p:cNvPr>
          <p:cNvSpPr txBox="1"/>
          <p:nvPr/>
        </p:nvSpPr>
        <p:spPr>
          <a:xfrm>
            <a:off x="1608678" y="5600552"/>
            <a:ext cx="5285871" cy="1063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dirty="0">
                <a:solidFill>
                  <a:srgbClr val="803660"/>
                </a:solidFill>
                <a:latin typeface="Montserrat Medium" panose="020B0604020202020204" charset="-52"/>
              </a:rPr>
              <a:t>Направить План мероприятий на адрес </a:t>
            </a:r>
            <a:r>
              <a:rPr lang="en-US" dirty="0">
                <a:solidFill>
                  <a:srgbClr val="803660"/>
                </a:solidFill>
                <a:latin typeface="Montserrat Medium" panose="020B0604020202020204" charset="-52"/>
                <a:hlinkClick r:id="rId6"/>
              </a:rPr>
              <a:t>hr@crpk.tatar</a:t>
            </a:r>
            <a:r>
              <a:rPr lang="en-US" dirty="0">
                <a:solidFill>
                  <a:srgbClr val="803660"/>
                </a:solidFill>
                <a:latin typeface="Montserrat Medium" panose="020B0604020202020204" charset="-52"/>
              </a:rPr>
              <a:t> </a:t>
            </a:r>
            <a:r>
              <a:rPr lang="ru-RU" dirty="0">
                <a:solidFill>
                  <a:srgbClr val="803660"/>
                </a:solidFill>
                <a:latin typeface="Montserrat Medium" panose="020B0604020202020204" charset="-52"/>
              </a:rPr>
              <a:t>в рабочем порядке</a:t>
            </a:r>
          </a:p>
          <a:p>
            <a:pPr>
              <a:lnSpc>
                <a:spcPct val="120000"/>
              </a:lnSpc>
            </a:pPr>
            <a:r>
              <a:rPr lang="ru-RU" b="1" dirty="0">
                <a:solidFill>
                  <a:srgbClr val="803660"/>
                </a:solidFill>
                <a:latin typeface="Montserrat Medium" panose="020B0604020202020204" charset="-52"/>
              </a:rPr>
              <a:t>Срок: 18.11.2024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F70A696-AF56-3E7B-1470-DA0BCFC90E8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460" y="5522054"/>
            <a:ext cx="593096" cy="593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6826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4730</TotalTime>
  <Words>543</Words>
  <Application>Microsoft Office PowerPoint</Application>
  <PresentationFormat>Широкоэкранный</PresentationFormat>
  <Paragraphs>102</Paragraphs>
  <Slides>16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5" baseType="lpstr">
      <vt:lpstr>Calibri Light</vt:lpstr>
      <vt:lpstr>Montserrat Medium</vt:lpstr>
      <vt:lpstr>Calibri</vt:lpstr>
      <vt:lpstr>Wingdings</vt:lpstr>
      <vt:lpstr>Montserrat</vt:lpstr>
      <vt:lpstr>Arial</vt:lpstr>
      <vt:lpstr>Montserrat ExtraBold</vt:lpstr>
      <vt:lpstr>Тема Office</vt:lpstr>
      <vt:lpstr>Acrobat Document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Ильсур Юсупов</dc:creator>
  <cp:lastModifiedBy>Марина</cp:lastModifiedBy>
  <cp:revision>27</cp:revision>
  <cp:lastPrinted>2024-07-15T08:19:10Z</cp:lastPrinted>
  <dcterms:created xsi:type="dcterms:W3CDTF">2024-02-06T14:48:26Z</dcterms:created>
  <dcterms:modified xsi:type="dcterms:W3CDTF">2024-11-12T13:42:17Z</dcterms:modified>
</cp:coreProperties>
</file>